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ucida Sans" panose="020B0602030504020204" pitchFamily="34" charset="0"/>
      <p:regular r:id="rId23"/>
      <p:bold r:id="rId24"/>
      <p:italic r:id="rId25"/>
      <p:boldItalic r:id="rId26"/>
    </p:embeddedFont>
    <p:embeddedFont>
      <p:font typeface="Playfair Display" panose="00000500000000000000" pitchFamily="2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05978d8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c05978d8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c05978d82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05978d82b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c05978d82b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c05978d82b_1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05978d82b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05978d82b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c05978d82b_1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05978d82b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c05978d82b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c05978d82b_1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05978d82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c05978d82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c05978d82b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05978d82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c05978d82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c05978d82b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05978d82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c05978d82b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c05978d82b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05978d82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c05978d82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c05978d82b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05978d82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c05978d82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c05978d82b_1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5978d82b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c05978d82b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c05978d82b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05978d82b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c05978d82b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c05978d82b_1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05978d82b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c05978d82b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c05978d82b_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●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4648200" y="111099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●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4FKoS_2Ix_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543580" cy="445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cida Sans"/>
              <a:buNone/>
            </a:pPr>
            <a:r>
              <a:rPr lang="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“MAITREYI”</a:t>
            </a:r>
            <a:br>
              <a:rPr lang="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MIRCEA ELIADE</a:t>
            </a:r>
            <a:br>
              <a:rPr lang="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o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Fișă rezumativă)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870" y="205978"/>
            <a:ext cx="1569910" cy="170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7611" y="2007113"/>
            <a:ext cx="1056428" cy="20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55225" y="4698050"/>
            <a:ext cx="66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latin typeface="Lato"/>
                <a:ea typeface="Lato"/>
                <a:cs typeface="Lato"/>
                <a:sym typeface="Lato"/>
              </a:rPr>
              <a:t>vezi filmul AICI</a:t>
            </a:r>
            <a:r>
              <a:rPr lang="ro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https://www.youtube.com/watch?v=4FKoS_2Ix_E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lang="ro" dirty="0"/>
              <a:t>15 capitole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 dirty="0"/>
              <a:t>Întâmplările sunt relatate din perspectiva personajului-narator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 dirty="0"/>
              <a:t>3 “niveluri ale scriiturii”:</a:t>
            </a:r>
            <a:endParaRPr dirty="0"/>
          </a:p>
          <a:p>
            <a:pPr marL="850392" lvl="1" indent="-457200" algn="l" rtl="0">
              <a:spcBef>
                <a:spcPts val="324"/>
              </a:spcBef>
              <a:spcAft>
                <a:spcPts val="0"/>
              </a:spcAft>
              <a:buSzPts val="2300"/>
              <a:buFont typeface="Lucida Sans"/>
              <a:buAutoNum type="arabicPeriod"/>
            </a:pPr>
            <a:r>
              <a:rPr lang="ro" dirty="0"/>
              <a:t>Jurnalul intim al personajului , care înregistrează experienţa chiar în momentul trăirii</a:t>
            </a:r>
            <a:endParaRPr dirty="0"/>
          </a:p>
          <a:p>
            <a:pPr marL="850392" lvl="1" indent="-457200" algn="l" rtl="0">
              <a:spcBef>
                <a:spcPts val="324"/>
              </a:spcBef>
              <a:spcAft>
                <a:spcPts val="0"/>
              </a:spcAft>
              <a:buSzPts val="2300"/>
              <a:buFont typeface="Lucida Sans"/>
              <a:buAutoNum type="arabicPeriod"/>
            </a:pPr>
            <a:r>
              <a:rPr lang="ro" dirty="0"/>
              <a:t>Însemnările ulterioare ale diaristului care infirmă sau completează primele impresii</a:t>
            </a:r>
            <a:endParaRPr dirty="0"/>
          </a:p>
          <a:p>
            <a:pPr marL="850392" lvl="1" indent="-457200" algn="l" rtl="0">
              <a:spcBef>
                <a:spcPts val="324"/>
              </a:spcBef>
              <a:spcAft>
                <a:spcPts val="1200"/>
              </a:spcAft>
              <a:buSzPts val="2300"/>
              <a:buFont typeface="Lucida Sans"/>
              <a:buAutoNum type="arabicPeriod"/>
            </a:pPr>
            <a:r>
              <a:rPr lang="ro" dirty="0"/>
              <a:t>Confesiunea naratorului pe măsură ce naraţiunea se scrie după ce experienţa s-a încheiat</a:t>
            </a:r>
            <a:endParaRPr dirty="0"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ro"/>
              <a:t>COMPOZIŢIA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Dubla perspectivă temporală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Personajul-narator reconstituie evenimentele trecute prin raportare la timpul prezent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Neconcordanţa dintre istoria propriu-zisă şi rememorarea acesteia relativizează evenimentele şi le oferă caracter subiectiv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“Maitreyi”-</a:t>
            </a:r>
            <a:r>
              <a:rPr lang="ro" i="1"/>
              <a:t>romanul scrierii unui roman</a:t>
            </a:r>
            <a:endParaRPr i="1"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ro" sz="3200"/>
              <a:t>CONSTRUCŢIA DISCURSULUI NARATIV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ro"/>
              <a:t>INCIPITUL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/>
              <a:t>-</a:t>
            </a:r>
            <a:r>
              <a:rPr lang="ro" i="1"/>
              <a:t>ex-abrupto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 i="1"/>
              <a:t>-</a:t>
            </a:r>
            <a:r>
              <a:rPr lang="ro"/>
              <a:t>surprinde prin : 	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/>
              <a:t>1.tonalitatea confesiunii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/>
              <a:t>2.atitudinea personajului-narator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/>
              <a:t>3.sinceritatea analizei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/>
              <a:t>4.autenticitatea faptului trăit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/>
              <a:t>5.misterul femeii iubite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2"/>
          </p:nvPr>
        </p:nvSpPr>
        <p:spPr>
          <a:xfrm>
            <a:off x="4648200" y="111099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ro" dirty="0"/>
              <a:t>FINALUL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 dirty="0"/>
              <a:t>-Maitreyi rămâne pentru europeanul raţional o eternă obsesie şi enigmă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o" dirty="0"/>
              <a:t>-frământările lui Allan pentru a o înţelege pe Maitreyi fac ca romanul să aibă un final deschis</a:t>
            </a:r>
            <a:r>
              <a:rPr lang="ro" sz="1050" dirty="0">
                <a:solidFill>
                  <a:srgbClr val="333333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" sz="1851" i="1" dirty="0">
                <a:solidFill>
                  <a:srgbClr val="333333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"şi dacă n-ar fi decât o păcăleală a dragostei mele? De ce să cred? De unde ştiu? Aş vrea să privesc ochii Maitreyiei. </a:t>
            </a:r>
            <a:r>
              <a:rPr lang="ro-RO" sz="1851" i="1" dirty="0">
                <a:solidFill>
                  <a:srgbClr val="333333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ro" sz="1050" i="1" dirty="0">
                <a:solidFill>
                  <a:srgbClr val="333333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dirty="0"/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ro"/>
              <a:t>INCIPITUL  / FINALUL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57200" y="106323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Apărut în 1933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Roman </a:t>
            </a:r>
            <a:endParaRPr sz="2000"/>
          </a:p>
          <a:p>
            <a:pPr marL="1828800" lvl="5" indent="-457200" algn="l" rtl="0">
              <a:spcBef>
                <a:spcPts val="35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ro" sz="2000"/>
              <a:t>al autenticităţii</a:t>
            </a:r>
            <a:endParaRPr/>
          </a:p>
          <a:p>
            <a:pPr marL="1828800" lvl="5" indent="-457200" algn="l" rtl="0">
              <a:spcBef>
                <a:spcPts val="35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ro" sz="2000"/>
              <a:t>al experienţei</a:t>
            </a:r>
            <a:endParaRPr/>
          </a:p>
          <a:p>
            <a:pPr marL="1828800" lvl="5" indent="-457200" algn="l" rtl="0">
              <a:spcBef>
                <a:spcPts val="35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ro" sz="2000"/>
              <a:t>exotic</a:t>
            </a:r>
            <a:endParaRPr/>
          </a:p>
          <a:p>
            <a:pPr marL="1828800" lvl="5" indent="-457200" algn="l" rtl="0">
              <a:spcBef>
                <a:spcPts val="35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ro" sz="2000"/>
              <a:t>modern </a:t>
            </a:r>
            <a:endParaRPr/>
          </a:p>
          <a:p>
            <a:pPr marL="1828800" lvl="5" indent="-457200" algn="l" rtl="0">
              <a:spcBef>
                <a:spcPts val="350"/>
              </a:spcBef>
              <a:spcAft>
                <a:spcPts val="1200"/>
              </a:spcAft>
              <a:buSzPts val="2000"/>
              <a:buFont typeface="Noto Sans Symbols"/>
              <a:buChar char="❖"/>
            </a:pPr>
            <a:r>
              <a:rPr lang="ro" sz="2000"/>
              <a:t>subiectiv</a:t>
            </a:r>
            <a:endParaRPr sz="2000"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o"/>
              <a:t>MAITREYI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1603" t="3446"/>
          <a:stretch/>
        </p:blipFill>
        <p:spPr>
          <a:xfrm>
            <a:off x="5789600" y="702575"/>
            <a:ext cx="3011226" cy="443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65760" lvl="0" indent="-245706" algn="l" rtl="0">
              <a:spcBef>
                <a:spcPts val="0"/>
              </a:spcBef>
              <a:spcAft>
                <a:spcPts val="0"/>
              </a:spcAft>
              <a:buSzPct val="10054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Valorifică trăirea intensă de către personaje a unor experienţe definitorii, trăite direct, nemijlocit (propria poveste de iubire)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74852" algn="l" rtl="0">
              <a:spcBef>
                <a:spcPts val="400"/>
              </a:spcBef>
              <a:spcAft>
                <a:spcPts val="0"/>
              </a:spcAft>
              <a:buSzPct val="91348"/>
              <a:buFont typeface="Helvetica Neue"/>
              <a:buChar char="●"/>
            </a:pP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74852" algn="l" rtl="0">
              <a:spcBef>
                <a:spcPts val="400"/>
              </a:spcBef>
              <a:spcAft>
                <a:spcPts val="0"/>
              </a:spcAft>
              <a:buSzPct val="91348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Proza experienţei se bazează pe: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83996" algn="l" rtl="0">
              <a:spcBef>
                <a:spcPts val="40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perspectiva subiectivă/relativizată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83996" algn="l" rtl="0">
              <a:spcBef>
                <a:spcPts val="40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timpul subiectiv, fluxul conștiinței, memoria afectivă, narațiunea la persoana I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83996" algn="l" rtl="0">
              <a:spcBef>
                <a:spcPts val="40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luciditatea autoanalizei, introspecția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83996" algn="l" rtl="0">
              <a:spcBef>
                <a:spcPts val="40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autenticitatea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83996" algn="l" rtl="0">
              <a:spcBef>
                <a:spcPts val="40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anticalofilismul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283996" algn="l" rtl="0">
              <a:spcBef>
                <a:spcPts val="40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ro" sz="6657">
                <a:latin typeface="Helvetica Neue"/>
                <a:ea typeface="Helvetica Neue"/>
                <a:cs typeface="Helvetica Neue"/>
                <a:sym typeface="Helvetica Neue"/>
              </a:rPr>
              <a:t>structura personajelor care se construiesc treptat, prin alcătuirea unor dosare ale existenței</a:t>
            </a:r>
            <a:endParaRPr sz="665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5000" marR="0" lvl="0" indent="-444500" algn="just" rtl="0">
              <a:spcBef>
                <a:spcPts val="0"/>
              </a:spcBef>
              <a:spcAft>
                <a:spcPts val="0"/>
              </a:spcAft>
              <a:buNone/>
            </a:pPr>
            <a:endParaRPr sz="3292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ct val="102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o"/>
              <a:t>ROMAN AL EXPERIENŢEI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150" y="1562900"/>
            <a:ext cx="1513274" cy="10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39446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Allan este un </a:t>
            </a:r>
            <a:r>
              <a:rPr lang="ro" i="1"/>
              <a:t>alter-ego </a:t>
            </a:r>
            <a:r>
              <a:rPr lang="ro"/>
              <a:t>al scriitorului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Roman cu surse autobiografice (jurnal)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Romanul creează impresia de viaţă autentică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Eroii îşi trăiesc iubirea cu intensitate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o"/>
              <a:t>EXPERIENŢIALISMUL/TRĂIRISMUL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200" y="2896475"/>
            <a:ext cx="3369877" cy="22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39446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O poveste de dragoste trăită de autor alături de fiica profesorului Dasgupta, gazda lui din India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Notele din jurnal vor sta la baza creaţiei epice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o"/>
              <a:t>GENEZĂ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500" y="2280350"/>
            <a:ext cx="2247300" cy="293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❑"/>
            </a:pPr>
            <a:r>
              <a:rPr lang="ro"/>
              <a:t>-confesiunea personajului-narator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❑"/>
            </a:pPr>
            <a:r>
              <a:rPr lang="ro"/>
              <a:t>-relatarea la pers.I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❑"/>
            </a:pPr>
            <a:r>
              <a:rPr lang="ro"/>
              <a:t>-introspecţia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❑"/>
            </a:pPr>
            <a:r>
              <a:rPr lang="ro"/>
              <a:t>-autoanaliza lucidă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648200" y="111099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135128" algn="l" rtl="0">
              <a:spcBef>
                <a:spcPts val="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/>
          </a:p>
          <a:p>
            <a:pPr marL="365760" lvl="0" indent="-246964" algn="l" rtl="0"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❑"/>
            </a:pPr>
            <a:r>
              <a:rPr lang="ro"/>
              <a:t>-tehnică narativă modernă</a:t>
            </a:r>
            <a:endParaRPr/>
          </a:p>
          <a:p>
            <a:pPr marL="365760" lvl="0" indent="-246964" algn="l" rtl="0"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❑"/>
            </a:pPr>
            <a:r>
              <a:rPr lang="ro"/>
              <a:t>-”punerea în abis”</a:t>
            </a:r>
            <a:endParaRPr/>
          </a:p>
          <a:p>
            <a:pPr marL="365760" lvl="0" indent="-246964" algn="l" rtl="0"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❑"/>
            </a:pPr>
            <a:r>
              <a:rPr lang="ro"/>
              <a:t>-secvenţe din jurnal sunt introduse în roman</a:t>
            </a:r>
            <a:endParaRPr/>
          </a:p>
          <a:p>
            <a:pPr marL="365760" lvl="0" indent="-246964" algn="l" rtl="0"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❑"/>
            </a:pPr>
            <a:r>
              <a:rPr lang="ro"/>
              <a:t>-anticalofilismul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cida Sans"/>
              <a:buNone/>
            </a:pPr>
            <a:r>
              <a:rPr lang="ro" sz="3200"/>
              <a:t>ESTETICA AUTENTICITĂŢII/</a:t>
            </a:r>
            <a:br>
              <a:rPr lang="ro" sz="3200"/>
            </a:br>
            <a:r>
              <a:rPr lang="ro" sz="3200"/>
              <a:t>			TEHNICA NARATIVĂ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139446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❑"/>
            </a:pPr>
            <a:r>
              <a:rPr lang="ro"/>
              <a:t>Prin decor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❑"/>
            </a:pPr>
            <a:r>
              <a:rPr lang="ro"/>
              <a:t>Prin aspectele sociale :</a:t>
            </a:r>
            <a:endParaRPr/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SzPts val="1836"/>
              <a:buFont typeface="Lucida Sans"/>
              <a:buAutoNum type="alphaLcParenR"/>
            </a:pPr>
            <a:r>
              <a:rPr lang="ro"/>
              <a:t>din Calcutta</a:t>
            </a:r>
            <a:endParaRPr/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SzPts val="1836"/>
              <a:buFont typeface="Lucida Sans"/>
              <a:buAutoNum type="alphaLcParenR"/>
            </a:pPr>
            <a:r>
              <a:rPr lang="ro"/>
              <a:t>  din familia bengaleză în care pătrunde europeanul</a:t>
            </a:r>
            <a:endParaRPr/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❑"/>
            </a:pPr>
            <a:r>
              <a:rPr lang="ro"/>
              <a:t>Prin descoperirea sufletului feminin indian</a:t>
            </a:r>
            <a:endParaRPr/>
          </a:p>
          <a:p>
            <a:pPr marL="624078" lvl="0" indent="-475487" algn="l" rtl="0">
              <a:spcBef>
                <a:spcPts val="400"/>
              </a:spcBef>
              <a:spcAft>
                <a:spcPts val="0"/>
              </a:spcAft>
              <a:buSzPts val="1224"/>
              <a:buChar char="❑"/>
            </a:pPr>
            <a:r>
              <a:rPr lang="ro"/>
              <a:t>Pompiliu Constantinescu-Maitreyi este “femeie și mit”, “simbol al sacrificiului în iubire</a:t>
            </a:r>
            <a:endParaRPr/>
          </a:p>
          <a:p>
            <a:pPr marL="624078" lvl="0" indent="-475487" algn="l" rtl="0">
              <a:spcBef>
                <a:spcPts val="400"/>
              </a:spcBef>
              <a:spcAft>
                <a:spcPts val="0"/>
              </a:spcAft>
              <a:buSzPts val="1224"/>
              <a:buChar char="❑"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o"/>
              <a:t>ROMAN EXOTIC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325" y="762000"/>
            <a:ext cx="2538074" cy="16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762000" y="762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                                               </a:t>
            </a:r>
            <a:r>
              <a:rPr lang="ro">
                <a:solidFill>
                  <a:srgbClr val="FFFFFF"/>
                </a:solidFill>
              </a:rPr>
              <a:t>“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"/>
              <a:t>TEMĂ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ro"/>
              <a:t>-iubirea incompatibilă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ro"/>
              <a:t>-povestea nefericită trăită de cuplul de îndrăgostiţi Allan şi Maitreyi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4648200" y="111099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"/>
              <a:t>TITLUL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ro"/>
              <a:t>-coincide cu numele personajului principal feminin,Maitreyi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ro"/>
              <a:t>TITLU/TEMĂ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Dintre europeanul Allan şi bengalezul Narendra Sen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Redă opoziţia dintre libertatea dragostei şi constrângerile tradiţionale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Redă incompatibilitatea sau lipsa de comunicare dintre civilizaţii şi mentalităţi:cea europeană şi cea asiatică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lang="ro"/>
              <a:t>Conflict interior(Allan),dintre intensitatea iubirii şi luciditatea autoanalizei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o"/>
              <a:t>CONFLICTUL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510</Words>
  <Application>Microsoft Office PowerPoint</Application>
  <PresentationFormat>Expunere pe ecran (16:9)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0" baseType="lpstr">
      <vt:lpstr>Noto Sans Symbols</vt:lpstr>
      <vt:lpstr>Lucida Sans</vt:lpstr>
      <vt:lpstr>Playfair Display</vt:lpstr>
      <vt:lpstr>Arial</vt:lpstr>
      <vt:lpstr>Lato</vt:lpstr>
      <vt:lpstr>Times New Roman</vt:lpstr>
      <vt:lpstr>Helvetica Neue</vt:lpstr>
      <vt:lpstr>Blue &amp; Gold</vt:lpstr>
      <vt:lpstr>“MAITREYI” de MIRCEA ELIADE             (Fișă rezumativă)</vt:lpstr>
      <vt:lpstr>MAITREYI</vt:lpstr>
      <vt:lpstr>ROMAN AL EXPERIENŢEI</vt:lpstr>
      <vt:lpstr>EXPERIENŢIALISMUL/TRĂIRISMUL</vt:lpstr>
      <vt:lpstr>GENEZĂ</vt:lpstr>
      <vt:lpstr>ESTETICA AUTENTICITĂŢII/    TEHNICA NARATIVĂ</vt:lpstr>
      <vt:lpstr>ROMAN EXOTIC</vt:lpstr>
      <vt:lpstr>TITLU/TEMĂ</vt:lpstr>
      <vt:lpstr>CONFLICTUL</vt:lpstr>
      <vt:lpstr>COMPOZIŢIA</vt:lpstr>
      <vt:lpstr>CONSTRUCŢIA DISCURSULUI NARATIV</vt:lpstr>
      <vt:lpstr>INCIPITUL  / FINALUL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Mery</dc:creator>
  <cp:lastModifiedBy>MARIA BURUNOV</cp:lastModifiedBy>
  <cp:revision>2</cp:revision>
  <dcterms:modified xsi:type="dcterms:W3CDTF">2024-06-06T12:56:51Z</dcterms:modified>
</cp:coreProperties>
</file>